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5" roundtripDataSignature="AMtx7mhsg6q38YzGL9o0U/VtLexajkio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F0992EC-F449-4170-8F59-27E23A0667D2}">
  <a:tblStyle styleId="{4F0992EC-F449-4170-8F59-27E23A0667D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e8013ca67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ge8013ca678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3a0b720ff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extended </a:t>
            </a:r>
            <a:r>
              <a:rPr lang="en-US"/>
              <a:t>invitation</a:t>
            </a:r>
            <a:r>
              <a:rPr lang="en-US"/>
              <a:t> to parents and other district departments. </a:t>
            </a:r>
            <a:endParaRPr/>
          </a:p>
        </p:txBody>
      </p:sp>
      <p:sp>
        <p:nvSpPr>
          <p:cNvPr id="98" name="Google Shape;98;g113a0b720ff_0_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e8013ca678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6" name="Google Shape;106;ge8013ca678_0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dcf26e580a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6" name="Google Shape;116;g1dcf26e580a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dcf26e580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5" name="Google Shape;125;g1dcf26e580a_0_1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dcf26e580a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4" name="Google Shape;134;g1dcf26e580a_0_2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dcf26e580a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43" name="Google Shape;143;g1dcf26e580a_0_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cc66a9556a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51" name="Google Shape;151;gcc66a9556a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hyperlink" Target="https://drive.google.com/file/d/1Ip2L-ABFl6rPyp2epbg_-TwBV2yRXugM/view?usp=sharing" TargetMode="External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6.pn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79900" y="4910438"/>
            <a:ext cx="7712100" cy="189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>
            <p:ph type="ctrTitle"/>
          </p:nvPr>
        </p:nvSpPr>
        <p:spPr>
          <a:xfrm>
            <a:off x="996861" y="1350963"/>
            <a:ext cx="9714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6100"/>
              <a:t>2023-2024 </a:t>
            </a:r>
            <a:endParaRPr sz="61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6100"/>
              <a:t>Academic Calendar</a:t>
            </a:r>
            <a:endParaRPr sz="61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sz="540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4950" y="4956947"/>
            <a:ext cx="1824991" cy="180471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1989950" y="4960200"/>
            <a:ext cx="6960000" cy="179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>
                <a:highlight>
                  <a:schemeClr val="lt1"/>
                </a:highlight>
              </a:rPr>
              <a:t>Dr. Patty Coté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US"/>
              <a:t>Teaching &amp; Learning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Regular Board Meeting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February 15, 2023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ge8013ca67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</p:pic>
      <p:sp>
        <p:nvSpPr>
          <p:cNvPr id="93" name="Google Shape;93;ge8013ca678_0_0"/>
          <p:cNvSpPr txBox="1"/>
          <p:nvPr>
            <p:ph idx="1" type="body"/>
          </p:nvPr>
        </p:nvSpPr>
        <p:spPr>
          <a:xfrm>
            <a:off x="904250" y="13351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The Texas Education Agency requires 75,600 instructional minutes for the school year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Spring Break alignment with Austin Community College and University of Texas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UIL Athletic Calendar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Results from the 4-day school week staff and family survey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Recommendations made by the JISD Calendar Committee</a:t>
            </a:r>
            <a:endParaRPr/>
          </a:p>
        </p:txBody>
      </p:sp>
      <p:sp>
        <p:nvSpPr>
          <p:cNvPr id="94" name="Google Shape;94;ge8013ca678_0_0"/>
          <p:cNvSpPr txBox="1"/>
          <p:nvPr>
            <p:ph type="title"/>
          </p:nvPr>
        </p:nvSpPr>
        <p:spPr>
          <a:xfrm>
            <a:off x="429075" y="915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Considerations:</a:t>
            </a:r>
            <a:endParaRPr/>
          </a:p>
        </p:txBody>
      </p:sp>
      <p:pic>
        <p:nvPicPr>
          <p:cNvPr id="95" name="Google Shape;95;ge8013ca678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g113a0b720ff_0_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0"/>
              </a:srgbClr>
            </a:outerShdw>
          </a:effectLst>
        </p:spPr>
      </p:pic>
      <p:sp>
        <p:nvSpPr>
          <p:cNvPr id="101" name="Google Shape;101;g113a0b720ff_0_1"/>
          <p:cNvSpPr txBox="1"/>
          <p:nvPr>
            <p:ph idx="1" type="body"/>
          </p:nvPr>
        </p:nvSpPr>
        <p:spPr>
          <a:xfrm>
            <a:off x="751100" y="88915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The Calendar Committee met to discuss calendar options for the upcoming school year.</a:t>
            </a:r>
            <a:r>
              <a:rPr lang="en-US" sz="2600"/>
              <a:t> The feedback included:</a:t>
            </a:r>
            <a:endParaRPr sz="2600"/>
          </a:p>
          <a:p>
            <a:pPr indent="-368300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Time for teachers to plan and prepare dispersed throughout the school year</a:t>
            </a:r>
            <a:r>
              <a:rPr lang="en-US" sz="2200"/>
              <a:t> </a:t>
            </a:r>
            <a:endParaRPr sz="2200"/>
          </a:p>
          <a:p>
            <a:pPr indent="-368300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Consideration of a 4-day school week</a:t>
            </a:r>
            <a:endParaRPr sz="2200"/>
          </a:p>
          <a:p>
            <a:pPr indent="-368300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Staff retention strategies</a:t>
            </a:r>
            <a:endParaRPr sz="2200"/>
          </a:p>
          <a:p>
            <a:pPr indent="-368300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Student needs</a:t>
            </a:r>
            <a:endParaRPr sz="2200"/>
          </a:p>
          <a:p>
            <a:pPr indent="-368300" lvl="1" marL="9144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n-US" sz="2200"/>
              <a:t>Impact on ALL stakeholders</a:t>
            </a:r>
            <a:endParaRPr sz="2200"/>
          </a:p>
          <a:p>
            <a:pPr indent="-3937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The Calendar Committee developed </a:t>
            </a:r>
            <a:r>
              <a:rPr lang="en-US" sz="2600"/>
              <a:t>calendar drafts based on feedback and requirements of a calendar. </a:t>
            </a:r>
            <a:endParaRPr sz="2600"/>
          </a:p>
          <a:p>
            <a:pPr indent="-3937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The community and district were able to make their selection of choice for which calendar they preferred.</a:t>
            </a:r>
            <a:endParaRPr sz="2600"/>
          </a:p>
          <a:p>
            <a:pPr indent="-3937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Office hours with Teaching and Learning were offered to discuss concerns prior to voting. </a:t>
            </a:r>
            <a:endParaRPr sz="2600"/>
          </a:p>
          <a:p>
            <a:pPr indent="-3937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 u="sng">
                <a:solidFill>
                  <a:schemeClr val="hlink"/>
                </a:solidFill>
                <a:hlinkClick r:id="rId4"/>
              </a:rPr>
              <a:t>Calendar Options</a:t>
            </a:r>
            <a:endParaRPr sz="2600"/>
          </a:p>
        </p:txBody>
      </p:sp>
      <p:sp>
        <p:nvSpPr>
          <p:cNvPr id="102" name="Google Shape;102;g113a0b720ff_0_1"/>
          <p:cNvSpPr txBox="1"/>
          <p:nvPr>
            <p:ph type="title"/>
          </p:nvPr>
        </p:nvSpPr>
        <p:spPr>
          <a:xfrm>
            <a:off x="291425" y="-7620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Development</a:t>
            </a:r>
            <a:r>
              <a:rPr lang="en-US"/>
              <a:t>:</a:t>
            </a:r>
            <a:endParaRPr/>
          </a:p>
        </p:txBody>
      </p:sp>
      <p:pic>
        <p:nvPicPr>
          <p:cNvPr id="103" name="Google Shape;103;g113a0b720ff_0_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e8013ca678_0_8"/>
          <p:cNvSpPr txBox="1"/>
          <p:nvPr>
            <p:ph type="title"/>
          </p:nvPr>
        </p:nvSpPr>
        <p:spPr>
          <a:xfrm>
            <a:off x="966775" y="27077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    1,323 Responses </a:t>
            </a:r>
            <a:endParaRPr/>
          </a:p>
        </p:txBody>
      </p:sp>
      <p:pic>
        <p:nvPicPr>
          <p:cNvPr id="109" name="Google Shape;109;ge8013ca678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</p:pic>
      <p:pic>
        <p:nvPicPr>
          <p:cNvPr id="110" name="Google Shape;110;ge8013ca678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e8013ca678_0_8"/>
          <p:cNvSpPr txBox="1"/>
          <p:nvPr/>
        </p:nvSpPr>
        <p:spPr>
          <a:xfrm>
            <a:off x="2688750" y="1872350"/>
            <a:ext cx="6814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2" name="Google Shape;112;ge8013ca678_0_8"/>
          <p:cNvGraphicFramePr/>
          <p:nvPr/>
        </p:nvGraphicFramePr>
        <p:xfrm>
          <a:off x="1076275" y="159651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{4F0992EC-F449-4170-8F59-27E23A0667D2}</a:tableStyleId>
              </a:tblPr>
              <a:tblGrid>
                <a:gridCol w="2374075"/>
                <a:gridCol w="2432600"/>
              </a:tblGrid>
              <a:tr h="913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300"/>
                        <a:t>Stakeholder</a:t>
                      </a:r>
                      <a:endParaRPr b="1" sz="23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300"/>
                        <a:t>Number of Respondents</a:t>
                      </a:r>
                      <a:endParaRPr b="1" sz="2300"/>
                    </a:p>
                  </a:txBody>
                  <a:tcPr marT="91425" marB="91425" marR="91425" marL="91425"/>
                </a:tc>
              </a:tr>
              <a:tr h="510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/>
                        <a:t>Community Member</a:t>
                      </a:r>
                      <a:endParaRPr sz="2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/>
                        <a:t>228</a:t>
                      </a:r>
                      <a:endParaRPr sz="2100"/>
                    </a:p>
                  </a:txBody>
                  <a:tcPr marT="91425" marB="91425" marR="91425" marL="91425"/>
                </a:tc>
              </a:tr>
              <a:tr h="510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/>
                        <a:t>Family Member</a:t>
                      </a:r>
                      <a:endParaRPr sz="2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/>
                        <a:t>737</a:t>
                      </a:r>
                      <a:endParaRPr sz="2100"/>
                    </a:p>
                  </a:txBody>
                  <a:tcPr marT="91425" marB="91425" marR="91425" marL="91425"/>
                </a:tc>
              </a:tr>
              <a:tr h="5104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/>
                        <a:t>Staff Member</a:t>
                      </a:r>
                      <a:endParaRPr sz="2100"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100"/>
                        <a:t>358</a:t>
                      </a:r>
                      <a:endParaRPr sz="21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3" name="Google Shape;113;ge8013ca678_0_8" title="Points scored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882950" y="943871"/>
            <a:ext cx="6156651" cy="38068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dcf26e580a_0_6"/>
          <p:cNvSpPr txBox="1"/>
          <p:nvPr>
            <p:ph type="title"/>
          </p:nvPr>
        </p:nvSpPr>
        <p:spPr>
          <a:xfrm>
            <a:off x="842975" y="716425"/>
            <a:ext cx="44901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Community Response</a:t>
            </a:r>
            <a:endParaRPr/>
          </a:p>
        </p:txBody>
      </p:sp>
      <p:pic>
        <p:nvPicPr>
          <p:cNvPr id="119" name="Google Shape;119;g1dcf26e580a_0_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0"/>
              </a:srgbClr>
            </a:outerShdw>
          </a:effectLst>
        </p:spPr>
      </p:pic>
      <p:pic>
        <p:nvPicPr>
          <p:cNvPr id="120" name="Google Shape;120;g1dcf26e580a_0_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g1dcf26e580a_0_6"/>
          <p:cNvSpPr txBox="1"/>
          <p:nvPr/>
        </p:nvSpPr>
        <p:spPr>
          <a:xfrm>
            <a:off x="2688750" y="1872350"/>
            <a:ext cx="6814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2" name="Google Shape;122;g1dcf26e580a_0_6" title="Points scored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08325" y="401375"/>
            <a:ext cx="7527474" cy="465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dcf26e580a_0_14"/>
          <p:cNvSpPr txBox="1"/>
          <p:nvPr>
            <p:ph type="title"/>
          </p:nvPr>
        </p:nvSpPr>
        <p:spPr>
          <a:xfrm>
            <a:off x="966775" y="270775"/>
            <a:ext cx="41187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Family</a:t>
            </a:r>
            <a:r>
              <a:rPr lang="en-US"/>
              <a:t> Responses </a:t>
            </a:r>
            <a:endParaRPr/>
          </a:p>
        </p:txBody>
      </p:sp>
      <p:pic>
        <p:nvPicPr>
          <p:cNvPr id="128" name="Google Shape;128;g1dcf26e580a_0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0"/>
              </a:srgbClr>
            </a:outerShdw>
          </a:effectLst>
        </p:spPr>
      </p:pic>
      <p:pic>
        <p:nvPicPr>
          <p:cNvPr id="129" name="Google Shape;129;g1dcf26e580a_0_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g1dcf26e580a_0_14"/>
          <p:cNvSpPr txBox="1"/>
          <p:nvPr/>
        </p:nvSpPr>
        <p:spPr>
          <a:xfrm>
            <a:off x="2688750" y="1872350"/>
            <a:ext cx="6814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1" name="Google Shape;131;g1dcf26e580a_0_14" title="Points scored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63200" y="401374"/>
            <a:ext cx="7554501" cy="4671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dcf26e580a_0_22"/>
          <p:cNvSpPr txBox="1"/>
          <p:nvPr>
            <p:ph type="title"/>
          </p:nvPr>
        </p:nvSpPr>
        <p:spPr>
          <a:xfrm>
            <a:off x="966775" y="270775"/>
            <a:ext cx="35493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Staff </a:t>
            </a:r>
            <a:r>
              <a:rPr lang="en-US"/>
              <a:t>Responses </a:t>
            </a:r>
            <a:endParaRPr/>
          </a:p>
        </p:txBody>
      </p:sp>
      <p:pic>
        <p:nvPicPr>
          <p:cNvPr id="137" name="Google Shape;137;g1dcf26e580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0"/>
              </a:srgbClr>
            </a:outerShdw>
          </a:effectLst>
        </p:spPr>
      </p:pic>
      <p:pic>
        <p:nvPicPr>
          <p:cNvPr id="138" name="Google Shape;138;g1dcf26e580a_0_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g1dcf26e580a_0_22"/>
          <p:cNvSpPr txBox="1"/>
          <p:nvPr/>
        </p:nvSpPr>
        <p:spPr>
          <a:xfrm>
            <a:off x="2688750" y="1872350"/>
            <a:ext cx="68145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0" name="Google Shape;140;g1dcf26e580a_0_22" title="Points scored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9800" y="475649"/>
            <a:ext cx="7074051" cy="4374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g1dcf26e580a_0_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0"/>
              </a:srgbClr>
            </a:outerShdw>
          </a:effectLst>
        </p:spPr>
      </p:pic>
      <p:sp>
        <p:nvSpPr>
          <p:cNvPr id="146" name="Google Shape;146;g1dcf26e580a_0_35"/>
          <p:cNvSpPr txBox="1"/>
          <p:nvPr>
            <p:ph idx="1" type="body"/>
          </p:nvPr>
        </p:nvSpPr>
        <p:spPr>
          <a:xfrm>
            <a:off x="838200" y="302325"/>
            <a:ext cx="10515600" cy="47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4890"/>
              <a:t>Approve Option 1, Traditional School Calendar, for the 2023 - 2024 School Year</a:t>
            </a:r>
            <a:r>
              <a:rPr lang="en-US" sz="4890"/>
              <a:t>.</a:t>
            </a:r>
            <a:endParaRPr sz="489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00"/>
              <a:t> 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600"/>
              <a:t>Student</a:t>
            </a:r>
            <a:r>
              <a:rPr lang="en-US" sz="3600"/>
              <a:t> Start &amp; End Dates: August 16 - May 23</a:t>
            </a:r>
            <a:endParaRPr sz="3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rPr lang="en-US" sz="3600"/>
              <a:t>Length of school day for students: 7 hours and 35 minutes </a:t>
            </a:r>
            <a:endParaRPr sz="3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00"/>
              <a:t>168 School Days for Students</a:t>
            </a:r>
            <a:endParaRPr sz="3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00"/>
              <a:t>Most instructional days for students</a:t>
            </a:r>
            <a:endParaRPr sz="3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0555"/>
              <a:buFont typeface="Arial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en-US" sz="3600"/>
              <a:t>Teacher</a:t>
            </a:r>
            <a:r>
              <a:rPr lang="en-US" sz="3600"/>
              <a:t> Start and End Dates: August 3 - May 24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00"/>
              <a:t>185 Teacher Contract Days (includes 2 exchange days)</a:t>
            </a:r>
            <a:endParaRPr sz="3600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3600"/>
              <a:t>17 Days of Professional Learning or Teacher Preparation</a:t>
            </a:r>
            <a:endParaRPr sz="3600"/>
          </a:p>
        </p:txBody>
      </p:sp>
      <p:sp>
        <p:nvSpPr>
          <p:cNvPr id="147" name="Google Shape;147;g1dcf26e580a_0_35"/>
          <p:cNvSpPr txBox="1"/>
          <p:nvPr>
            <p:ph type="title"/>
          </p:nvPr>
        </p:nvSpPr>
        <p:spPr>
          <a:xfrm>
            <a:off x="651900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  <p:pic>
        <p:nvPicPr>
          <p:cNvPr id="148" name="Google Shape;148;g1dcf26e580a_0_3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Google Shape;153;gcc66a9556a_0_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5324039"/>
            <a:ext cx="12191999" cy="1533961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49411"/>
              </a:srgbClr>
            </a:outerShdw>
          </a:effectLst>
        </p:spPr>
      </p:pic>
      <p:pic>
        <p:nvPicPr>
          <p:cNvPr id="154" name="Google Shape;154;gcc66a9556a_0_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1988" y="5458087"/>
            <a:ext cx="1262711" cy="1265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cc66a9556a_0_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971925" y="635900"/>
            <a:ext cx="4248150" cy="261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cc66a9556a_0_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043113" y="3160975"/>
            <a:ext cx="8105775" cy="148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2020-11-10T17:47:49Z</dcterms:created>
  <dc:creator>Bailey,Jennifer</dc:creator>
</cp:coreProperties>
</file>